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notesMasterIdLst>
    <p:notesMasterId r:id="rId21"/>
  </p:notesMasterIdLst>
  <p:sldIdLst>
    <p:sldId id="272" r:id="rId2"/>
    <p:sldId id="257" r:id="rId3"/>
    <p:sldId id="258" r:id="rId4"/>
    <p:sldId id="259" r:id="rId5"/>
    <p:sldId id="265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86" r:id="rId17"/>
    <p:sldId id="287" r:id="rId18"/>
    <p:sldId id="290" r:id="rId19"/>
    <p:sldId id="291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7" autoAdjust="0"/>
    <p:restoredTop sz="93096" autoAdjust="0"/>
  </p:normalViewPr>
  <p:slideViewPr>
    <p:cSldViewPr snapToGrid="0">
      <p:cViewPr varScale="1">
        <p:scale>
          <a:sx n="75" d="100"/>
          <a:sy n="75" d="100"/>
        </p:scale>
        <p:origin x="99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C39307-26A4-4129-9D0B-A80D0C9A64F0}" type="datetimeFigureOut">
              <a:rPr lang="el-GR" smtClean="0"/>
              <a:t>23/2/2025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BC4517-99C0-429F-A618-5DD9F3EA849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9193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BC4517-99C0-429F-A618-5DD9F3EA8495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32264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7186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489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193015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1854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70241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1993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2/23/2025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543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456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782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4120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2/23/2025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945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191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532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557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2/23/2025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664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49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174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parentshub.gr/paidi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sAAUCGUEVN4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qvmBbdNzJJU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EeJsPF-aL9E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MIErm0a0uD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Τι Είναι Το </a:t>
            </a:r>
            <a:r>
              <a:rPr lang="el-GR" b="1" dirty="0" err="1"/>
              <a:t>Bullying</a:t>
            </a:r>
            <a:r>
              <a:rPr lang="el-GR" b="1" dirty="0"/>
              <a:t> (</a:t>
            </a:r>
            <a:r>
              <a:rPr lang="el-GR" b="1" dirty="0" err="1"/>
              <a:t>Μπούλινγκ</a:t>
            </a:r>
            <a:r>
              <a:rPr lang="el-GR" b="1" dirty="0"/>
              <a:t>);</a:t>
            </a:r>
            <a:br>
              <a:rPr lang="el-GR" b="1" dirty="0"/>
            </a:br>
            <a:endParaRPr lang="el-GR" dirty="0"/>
          </a:p>
        </p:txBody>
      </p:sp>
      <p:pic>
        <p:nvPicPr>
          <p:cNvPr id="4" name="Picture 2" descr="Stop Bullyi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9221" y="1451440"/>
            <a:ext cx="8114912" cy="5406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2938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Ηλεκτρονική Βία (</a:t>
            </a:r>
            <a:r>
              <a:rPr lang="et-EE" b="1" dirty="0"/>
              <a:t>Cyber Bullying)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806498" y="1661532"/>
            <a:ext cx="9698114" cy="4249690"/>
          </a:xfrm>
        </p:spPr>
        <p:txBody>
          <a:bodyPr>
            <a:normAutofit/>
          </a:bodyPr>
          <a:lstStyle/>
          <a:p>
            <a:r>
              <a:rPr lang="el-GR" sz="2400" b="1" dirty="0"/>
              <a:t>Τέλος, το </a:t>
            </a:r>
            <a:r>
              <a:rPr lang="el-GR" sz="2400" b="1" dirty="0" err="1"/>
              <a:t>cyber</a:t>
            </a:r>
            <a:r>
              <a:rPr lang="el-GR" sz="2400" b="1" dirty="0"/>
              <a:t> </a:t>
            </a:r>
            <a:r>
              <a:rPr lang="el-GR" sz="2400" b="1" dirty="0" err="1"/>
              <a:t>bullying</a:t>
            </a:r>
            <a:r>
              <a:rPr lang="el-GR" sz="2400" b="1" dirty="0"/>
              <a:t> είναι </a:t>
            </a:r>
            <a:r>
              <a:rPr lang="el-GR" sz="2400" b="1" dirty="0" err="1"/>
              <a:t>bullying</a:t>
            </a:r>
            <a:r>
              <a:rPr lang="el-GR" sz="2400" b="1" dirty="0"/>
              <a:t> που πραγματοποιείται διαδικτυακά. Μπορεί να ανήκει σε οποιαδήποτε από τις παραπάνω κατηγορίες. Σε αντίθεση με το </a:t>
            </a:r>
            <a:r>
              <a:rPr lang="el-GR" sz="2400" b="1" dirty="0" err="1"/>
              <a:t>bullying</a:t>
            </a:r>
            <a:r>
              <a:rPr lang="el-GR" sz="2400" b="1" dirty="0"/>
              <a:t> που γίνεται στο φυσικό μας περιβάλλον, το </a:t>
            </a:r>
            <a:r>
              <a:rPr lang="el-GR" sz="2400" b="1" dirty="0" err="1"/>
              <a:t>cyber</a:t>
            </a:r>
            <a:r>
              <a:rPr lang="el-GR" sz="2400" b="1" dirty="0"/>
              <a:t> </a:t>
            </a:r>
            <a:r>
              <a:rPr lang="el-GR" sz="2400" b="1" dirty="0" err="1"/>
              <a:t>bullying</a:t>
            </a:r>
            <a:r>
              <a:rPr lang="el-GR" sz="2400" b="1" dirty="0"/>
              <a:t> μπορεί να μας ακολουθεί παντού, όσο έχουμε πρόσβαση στις ηλεκτρονικές μας συσκευές και το διαδίκτυο. Κάποιες μέθοδοι ηλεκτρονικής βίας συμπεριλαμβάνουν:</a:t>
            </a:r>
          </a:p>
        </p:txBody>
      </p:sp>
    </p:spTree>
    <p:extLst>
      <p:ext uri="{BB962C8B-B14F-4D97-AF65-F5344CB8AC3E}">
        <p14:creationId xmlns:p14="http://schemas.microsoft.com/office/powerpoint/2010/main" val="3594758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1780674" y="153503"/>
            <a:ext cx="10411326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l-GR" sz="2400" b="1" dirty="0">
                <a:solidFill>
                  <a:srgbClr val="545454"/>
                </a:solidFill>
                <a:latin typeface="Sofia Pro"/>
              </a:rPr>
              <a:t>Απειλητικά, υβριστικά ή κακοποιητικά μηνύματα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b="1" dirty="0">
                <a:solidFill>
                  <a:srgbClr val="545454"/>
                </a:solidFill>
                <a:latin typeface="Sofia Pro"/>
              </a:rPr>
              <a:t>Δημιουργία ή κοινοποίηση προσβλητικών και ντροπιαστικών φωτογραφιών, μηνυμάτων ή βίντεο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b="1" dirty="0">
                <a:solidFill>
                  <a:srgbClr val="545454"/>
                </a:solidFill>
                <a:latin typeface="Sofia Pro"/>
              </a:rPr>
              <a:t>Αποκλεισμός και απομόνωση από ομάδες συνομιλίας, ηλεκτρονικά παιχνίδια και άλλα γκρουπ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b="1" dirty="0">
                <a:solidFill>
                  <a:srgbClr val="545454"/>
                </a:solidFill>
                <a:latin typeface="Sofia Pro"/>
              </a:rPr>
              <a:t>Ενθάρρυνση </a:t>
            </a:r>
            <a:r>
              <a:rPr lang="el-GR" sz="2400" b="1" dirty="0" err="1">
                <a:solidFill>
                  <a:srgbClr val="545454"/>
                </a:solidFill>
                <a:latin typeface="Sofia Pro"/>
              </a:rPr>
              <a:t>αυτοτραυματικών</a:t>
            </a:r>
            <a:r>
              <a:rPr lang="el-GR" sz="2400" b="1" dirty="0">
                <a:solidFill>
                  <a:srgbClr val="545454"/>
                </a:solidFill>
                <a:latin typeface="Sofia Pro"/>
              </a:rPr>
              <a:t> και αυτοκτονικών συμπεριφορών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b="1" dirty="0">
                <a:solidFill>
                  <a:srgbClr val="545454"/>
                </a:solidFill>
                <a:latin typeface="Sofia Pro"/>
              </a:rPr>
              <a:t>Σεξουαλικά μηνύματα, φωτογραφίες ή βίντεο (</a:t>
            </a:r>
            <a:r>
              <a:rPr lang="el-GR" sz="2400" b="1" dirty="0" err="1">
                <a:solidFill>
                  <a:srgbClr val="545454"/>
                </a:solidFill>
                <a:latin typeface="Sofia Pro"/>
              </a:rPr>
              <a:t>sexting</a:t>
            </a:r>
            <a:r>
              <a:rPr lang="el-GR" sz="2400" b="1" dirty="0">
                <a:solidFill>
                  <a:srgbClr val="545454"/>
                </a:solidFill>
                <a:latin typeface="Sofia Pro"/>
              </a:rPr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b="1" dirty="0">
                <a:solidFill>
                  <a:srgbClr val="545454"/>
                </a:solidFill>
                <a:latin typeface="Sofia Pro"/>
              </a:rPr>
              <a:t>Βομβαρδισμός ενοχλητικών και κακοπροαίρετων μηνυμάτων σε </a:t>
            </a:r>
            <a:r>
              <a:rPr lang="el-GR" sz="2400" b="1" dirty="0" err="1">
                <a:solidFill>
                  <a:srgbClr val="545454"/>
                </a:solidFill>
                <a:latin typeface="Sofia Pro"/>
              </a:rPr>
              <a:t>social</a:t>
            </a:r>
            <a:r>
              <a:rPr lang="el-GR" sz="2400" b="1" dirty="0">
                <a:solidFill>
                  <a:srgbClr val="545454"/>
                </a:solidFill>
                <a:latin typeface="Sofia Pro"/>
              </a:rPr>
              <a:t> </a:t>
            </a:r>
            <a:r>
              <a:rPr lang="el-GR" sz="2400" b="1" dirty="0" err="1">
                <a:solidFill>
                  <a:srgbClr val="545454"/>
                </a:solidFill>
                <a:latin typeface="Sofia Pro"/>
              </a:rPr>
              <a:t>media</a:t>
            </a:r>
            <a:r>
              <a:rPr lang="el-GR" sz="2400" b="1" dirty="0">
                <a:solidFill>
                  <a:srgbClr val="545454"/>
                </a:solidFill>
                <a:latin typeface="Sofia Pro"/>
              </a:rPr>
              <a:t>, </a:t>
            </a:r>
            <a:r>
              <a:rPr lang="el-GR" sz="2400" b="1" dirty="0" err="1">
                <a:solidFill>
                  <a:srgbClr val="545454"/>
                </a:solidFill>
                <a:latin typeface="Sofia Pro"/>
              </a:rPr>
              <a:t>chat</a:t>
            </a:r>
            <a:r>
              <a:rPr lang="el-GR" sz="2400" b="1" dirty="0">
                <a:solidFill>
                  <a:srgbClr val="545454"/>
                </a:solidFill>
                <a:latin typeface="Sofia Pro"/>
              </a:rPr>
              <a:t> </a:t>
            </a:r>
            <a:r>
              <a:rPr lang="el-GR" sz="2400" b="1" dirty="0" err="1">
                <a:solidFill>
                  <a:srgbClr val="545454"/>
                </a:solidFill>
                <a:latin typeface="Sofia Pro"/>
              </a:rPr>
              <a:t>rooms</a:t>
            </a:r>
            <a:r>
              <a:rPr lang="el-GR" sz="2400" b="1" dirty="0">
                <a:solidFill>
                  <a:srgbClr val="545454"/>
                </a:solidFill>
                <a:latin typeface="Sofia Pro"/>
              </a:rPr>
              <a:t> παιχνιδιών και άλλες διόδους επικοινωνίας (</a:t>
            </a:r>
            <a:r>
              <a:rPr lang="el-GR" sz="2400" b="1" dirty="0" err="1">
                <a:solidFill>
                  <a:srgbClr val="545454"/>
                </a:solidFill>
                <a:latin typeface="Sofia Pro"/>
              </a:rPr>
              <a:t>trolling</a:t>
            </a:r>
            <a:r>
              <a:rPr lang="el-GR" sz="2400" b="1" dirty="0">
                <a:solidFill>
                  <a:srgbClr val="545454"/>
                </a:solidFill>
                <a:latin typeface="Sofia Pro"/>
              </a:rPr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b="1" dirty="0" err="1">
                <a:solidFill>
                  <a:srgbClr val="545454"/>
                </a:solidFill>
                <a:latin typeface="Sofia Pro"/>
              </a:rPr>
              <a:t>Χακάρισμα</a:t>
            </a:r>
            <a:r>
              <a:rPr lang="el-GR" sz="2400" b="1" dirty="0">
                <a:solidFill>
                  <a:srgbClr val="545454"/>
                </a:solidFill>
                <a:latin typeface="Sofia Pro"/>
              </a:rPr>
              <a:t> προσωπικών λογαριασμών ή δημιουργία ψεύτικων λογαριασμών</a:t>
            </a:r>
          </a:p>
          <a:p>
            <a:r>
              <a:rPr lang="el-GR" sz="2400" b="1" dirty="0">
                <a:solidFill>
                  <a:srgbClr val="545454"/>
                </a:solidFill>
                <a:latin typeface="Sofia Pro"/>
              </a:rPr>
              <a:t>Το λεκτικό, συναισθηματικό και κοινωνικό </a:t>
            </a:r>
            <a:r>
              <a:rPr lang="el-GR" sz="2400" b="1" dirty="0" err="1">
                <a:solidFill>
                  <a:srgbClr val="545454"/>
                </a:solidFill>
                <a:latin typeface="Sofia Pro"/>
              </a:rPr>
              <a:t>bullying</a:t>
            </a:r>
            <a:r>
              <a:rPr lang="el-GR" sz="2400" b="1" dirty="0">
                <a:solidFill>
                  <a:srgbClr val="545454"/>
                </a:solidFill>
                <a:latin typeface="Sofia Pro"/>
              </a:rPr>
              <a:t> είναι συχνά πιο έμμεσες μορφές </a:t>
            </a:r>
            <a:r>
              <a:rPr lang="el-GR" sz="2400" b="1" dirty="0" err="1">
                <a:solidFill>
                  <a:srgbClr val="545454"/>
                </a:solidFill>
                <a:latin typeface="Sofia Pro"/>
              </a:rPr>
              <a:t>bullying</a:t>
            </a:r>
            <a:r>
              <a:rPr lang="el-GR" sz="2400" b="1" dirty="0">
                <a:solidFill>
                  <a:srgbClr val="545454"/>
                </a:solidFill>
                <a:latin typeface="Sofia Pro"/>
              </a:rPr>
              <a:t> και είναι δυσκολότερο για το θύμα να τις αντιληφθεί και να τις καταγγείλει.</a:t>
            </a:r>
          </a:p>
          <a:p>
            <a:r>
              <a:rPr lang="el-GR" sz="2400" b="1" dirty="0">
                <a:solidFill>
                  <a:srgbClr val="545454"/>
                </a:solidFill>
                <a:latin typeface="Sofia Pro"/>
              </a:rPr>
              <a:t>Το ρατσιστικό, σεξουαλικό, </a:t>
            </a:r>
            <a:r>
              <a:rPr lang="el-GR" sz="2400" b="1" dirty="0" err="1">
                <a:solidFill>
                  <a:srgbClr val="545454"/>
                </a:solidFill>
                <a:latin typeface="Sofia Pro"/>
              </a:rPr>
              <a:t>ομοφοβικό</a:t>
            </a:r>
            <a:r>
              <a:rPr lang="el-GR" sz="2400" b="1" dirty="0">
                <a:solidFill>
                  <a:srgbClr val="545454"/>
                </a:solidFill>
                <a:latin typeface="Sofia Pro"/>
              </a:rPr>
              <a:t> </a:t>
            </a:r>
            <a:r>
              <a:rPr lang="el-GR" sz="2400" b="1" dirty="0" err="1">
                <a:solidFill>
                  <a:srgbClr val="545454"/>
                </a:solidFill>
                <a:latin typeface="Sofia Pro"/>
              </a:rPr>
              <a:t>bullying</a:t>
            </a:r>
            <a:r>
              <a:rPr lang="el-GR" sz="2400" b="1" dirty="0">
                <a:solidFill>
                  <a:srgbClr val="545454"/>
                </a:solidFill>
                <a:latin typeface="Sofia Pro"/>
              </a:rPr>
              <a:t> και το </a:t>
            </a:r>
            <a:r>
              <a:rPr lang="el-GR" sz="2400" b="1" dirty="0" err="1">
                <a:solidFill>
                  <a:srgbClr val="545454"/>
                </a:solidFill>
                <a:latin typeface="Sofia Pro"/>
              </a:rPr>
              <a:t>bullying</a:t>
            </a:r>
            <a:r>
              <a:rPr lang="el-GR" sz="2400" b="1" dirty="0">
                <a:solidFill>
                  <a:srgbClr val="545454"/>
                </a:solidFill>
                <a:latin typeface="Sofia Pro"/>
              </a:rPr>
              <a:t> εστιασμένο στην αναπηρία αποτελούν εγκλήματα μίσους και διώκονται ποινικά</a:t>
            </a:r>
            <a:r>
              <a:rPr lang="el-GR" b="1" dirty="0">
                <a:solidFill>
                  <a:srgbClr val="545454"/>
                </a:solidFill>
                <a:latin typeface="Sofia Pro"/>
              </a:rPr>
              <a:t>. </a:t>
            </a:r>
          </a:p>
          <a:p>
            <a:r>
              <a:rPr lang="el-GR" b="1" dirty="0"/>
              <a:t/>
            </a:r>
            <a:br>
              <a:rPr lang="el-GR" b="1" dirty="0"/>
            </a:b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2127761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Κάποια από τα σημάδια του </a:t>
            </a:r>
            <a:r>
              <a:rPr lang="el-GR" b="1" dirty="0" err="1"/>
              <a:t>bullying</a:t>
            </a:r>
            <a:r>
              <a:rPr lang="el-GR" b="1" dirty="0"/>
              <a:t> συμπεριλαμβάνουν: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400" b="1" dirty="0"/>
              <a:t>Την απώλεια ή φθορά αντικειμένων</a:t>
            </a:r>
          </a:p>
          <a:p>
            <a:r>
              <a:rPr lang="el-GR" sz="2400" b="1" dirty="0"/>
              <a:t>Ανεξήγητους τραυματισμούς και μελανιές στο σώμα και πρόσωπο</a:t>
            </a:r>
          </a:p>
          <a:p>
            <a:r>
              <a:rPr lang="el-GR" sz="2400" b="1" dirty="0"/>
              <a:t>Σχολική αποφυγή και ψυχοσωματικές αντιδράσεις (π.χ. Πονοκέφαλος, κοιλόπονος ή αίσθημα αρρώστιας κάθε πρωί πριν πάνε στο σχολείο)</a:t>
            </a:r>
          </a:p>
          <a:p>
            <a:r>
              <a:rPr lang="el-GR" sz="2400" b="1" dirty="0"/>
              <a:t>Χαμηλωμένες σχολικές επιδόσεις</a:t>
            </a:r>
          </a:p>
          <a:p>
            <a:r>
              <a:rPr lang="el-GR" sz="2400" b="1" dirty="0"/>
              <a:t>Χαμηλωμένη </a:t>
            </a:r>
            <a:r>
              <a:rPr lang="el-GR" sz="2400" b="1" dirty="0" err="1"/>
              <a:t>αυτο</a:t>
            </a:r>
            <a:r>
              <a:rPr lang="el-GR" sz="2400" b="1" dirty="0"/>
              <a:t>-εκτίμηση</a:t>
            </a:r>
          </a:p>
          <a:p>
            <a:r>
              <a:rPr lang="el-GR" sz="2400" b="1" dirty="0"/>
              <a:t>Αλλαγή </a:t>
            </a:r>
            <a:r>
              <a:rPr lang="el-GR" sz="2400" b="1" dirty="0" smtClean="0"/>
              <a:t>συμπεριφοράς</a:t>
            </a:r>
            <a:endParaRPr lang="el-GR" sz="2400" b="1" dirty="0"/>
          </a:p>
        </p:txBody>
      </p:sp>
    </p:spTree>
    <p:extLst>
      <p:ext uri="{BB962C8B-B14F-4D97-AF65-F5344CB8AC3E}">
        <p14:creationId xmlns:p14="http://schemas.microsoft.com/office/powerpoint/2010/main" val="168361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2624840" y="1509121"/>
            <a:ext cx="859856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sz="2400" b="1" dirty="0">
                <a:solidFill>
                  <a:srgbClr val="545454"/>
                </a:solidFill>
                <a:latin typeface="Sofia Pro"/>
              </a:rPr>
              <a:t>Έντονα ξεσπάσματα θυμού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sz="2400" b="1" dirty="0">
                <a:solidFill>
                  <a:srgbClr val="545454"/>
                </a:solidFill>
                <a:latin typeface="Sofia Pro"/>
              </a:rPr>
              <a:t>Ξαφνική εσωστρέφεια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sz="2400" b="1" dirty="0">
                <a:solidFill>
                  <a:srgbClr val="545454"/>
                </a:solidFill>
                <a:latin typeface="Sofia Pro"/>
              </a:rPr>
              <a:t>Απώλεια διάθεσης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sz="2400" b="1" dirty="0">
                <a:solidFill>
                  <a:srgbClr val="545454"/>
                </a:solidFill>
                <a:latin typeface="Sofia Pro"/>
              </a:rPr>
              <a:t>Αλλαγή συνηθειών φαγητού και ύπνου (αύξηση ή μείωση)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sz="2400" b="1" dirty="0">
                <a:solidFill>
                  <a:srgbClr val="545454"/>
                </a:solidFill>
                <a:latin typeface="Sofia Pro"/>
              </a:rPr>
              <a:t>Κοινωνική απομόνωση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sz="2400" b="1" dirty="0">
                <a:solidFill>
                  <a:srgbClr val="545454"/>
                </a:solidFill>
                <a:latin typeface="Sofia Pro"/>
              </a:rPr>
              <a:t>Κλοπή χρημάτων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sz="2400" b="1" dirty="0">
                <a:solidFill>
                  <a:srgbClr val="545454"/>
                </a:solidFill>
                <a:latin typeface="Sofia Pro"/>
              </a:rPr>
              <a:t>Εκδήλωση </a:t>
            </a:r>
            <a:r>
              <a:rPr lang="el-GR" sz="2400" b="1" dirty="0" err="1">
                <a:solidFill>
                  <a:srgbClr val="545454"/>
                </a:solidFill>
                <a:latin typeface="Sofia Pro"/>
              </a:rPr>
              <a:t>bullying</a:t>
            </a:r>
            <a:r>
              <a:rPr lang="el-GR" sz="2400" b="1" dirty="0">
                <a:solidFill>
                  <a:srgbClr val="545454"/>
                </a:solidFill>
                <a:latin typeface="Sofia Pro"/>
              </a:rPr>
              <a:t> προς άλλους</a:t>
            </a:r>
            <a:endParaRPr lang="el-GR" sz="2400" b="1" i="0" dirty="0">
              <a:solidFill>
                <a:srgbClr val="545454"/>
              </a:solidFill>
              <a:effectLst/>
              <a:latin typeface="Sofia Pro"/>
            </a:endParaRPr>
          </a:p>
        </p:txBody>
      </p:sp>
    </p:spTree>
    <p:extLst>
      <p:ext uri="{BB962C8B-B14F-4D97-AF65-F5344CB8AC3E}">
        <p14:creationId xmlns:p14="http://schemas.microsoft.com/office/powerpoint/2010/main" val="443305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1996068" y="955103"/>
            <a:ext cx="950083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>
                <a:solidFill>
                  <a:srgbClr val="545454"/>
                </a:solidFill>
                <a:latin typeface="Sofia Pro"/>
              </a:rPr>
              <a:t>Φυσικά και το κάθε </a:t>
            </a:r>
            <a:r>
              <a:rPr lang="el-GR" sz="2400" b="1" u="sng" dirty="0">
                <a:solidFill>
                  <a:srgbClr val="F04A13"/>
                </a:solidFill>
                <a:latin typeface="Sofia Pro"/>
                <a:hlinkClick r:id="rId2"/>
              </a:rPr>
              <a:t>παιδί</a:t>
            </a:r>
            <a:r>
              <a:rPr lang="el-GR" sz="2400" dirty="0">
                <a:solidFill>
                  <a:srgbClr val="545454"/>
                </a:solidFill>
                <a:latin typeface="Sofia Pro"/>
              </a:rPr>
              <a:t> είναι διαφορετικό και μπορεί να παρουσιάζει μία ή περισσότερες από αυτές τις ενδείξεις. Μπορεί να τις παρουσιάζει σε μεγαλύτερη ή μικρότερη ένταση.</a:t>
            </a:r>
          </a:p>
          <a:p>
            <a:r>
              <a:rPr lang="el-GR" sz="2400" b="1" dirty="0">
                <a:solidFill>
                  <a:srgbClr val="545454"/>
                </a:solidFill>
                <a:latin typeface="Sofia Pro"/>
              </a:rPr>
              <a:t>Το </a:t>
            </a:r>
            <a:r>
              <a:rPr lang="el-GR" sz="2400" b="1" dirty="0" err="1">
                <a:solidFill>
                  <a:srgbClr val="545454"/>
                </a:solidFill>
                <a:latin typeface="Sofia Pro"/>
              </a:rPr>
              <a:t>school</a:t>
            </a:r>
            <a:r>
              <a:rPr lang="el-GR" sz="2400" b="1" dirty="0">
                <a:solidFill>
                  <a:srgbClr val="545454"/>
                </a:solidFill>
                <a:latin typeface="Sofia Pro"/>
              </a:rPr>
              <a:t> </a:t>
            </a:r>
            <a:r>
              <a:rPr lang="el-GR" sz="2400" b="1" dirty="0" err="1">
                <a:solidFill>
                  <a:srgbClr val="545454"/>
                </a:solidFill>
                <a:latin typeface="Sofia Pro"/>
              </a:rPr>
              <a:t>bullying</a:t>
            </a:r>
            <a:r>
              <a:rPr lang="el-GR" sz="2400" b="1" dirty="0">
                <a:solidFill>
                  <a:srgbClr val="545454"/>
                </a:solidFill>
                <a:latin typeface="Sofia Pro"/>
              </a:rPr>
              <a:t> δείχνει να μειώνεται, όσο η ηλικία του παιδιού μεγαλώνει.</a:t>
            </a:r>
            <a:r>
              <a:rPr lang="el-GR" sz="2400" dirty="0">
                <a:solidFill>
                  <a:srgbClr val="545454"/>
                </a:solidFill>
                <a:latin typeface="Sofia Pro"/>
              </a:rPr>
              <a:t> Όσον αφορά τις μορφές </a:t>
            </a:r>
            <a:r>
              <a:rPr lang="el-GR" sz="2400" dirty="0" err="1">
                <a:solidFill>
                  <a:srgbClr val="545454"/>
                </a:solidFill>
                <a:latin typeface="Sofia Pro"/>
              </a:rPr>
              <a:t>bullying</a:t>
            </a:r>
            <a:r>
              <a:rPr lang="el-GR" sz="2400" dirty="0">
                <a:solidFill>
                  <a:srgbClr val="545454"/>
                </a:solidFill>
                <a:latin typeface="Sofia Pro"/>
              </a:rPr>
              <a:t>, το σωματικό </a:t>
            </a:r>
            <a:r>
              <a:rPr lang="el-GR" sz="2400" dirty="0" err="1">
                <a:solidFill>
                  <a:srgbClr val="545454"/>
                </a:solidFill>
                <a:latin typeface="Sofia Pro"/>
              </a:rPr>
              <a:t>bullying</a:t>
            </a:r>
            <a:r>
              <a:rPr lang="el-GR" sz="2400" dirty="0">
                <a:solidFill>
                  <a:srgbClr val="545454"/>
                </a:solidFill>
                <a:latin typeface="Sofia Pro"/>
              </a:rPr>
              <a:t> μειώνεται με την ηλικία, ενώ το κοινωνικό, συναισθηματικό, σεξουαλικό, λεκτικό και ηλεκτρονικό, αυξάνονται, με κορύφωση τις ηλικίες 11-15 χρονών.</a:t>
            </a:r>
            <a:endParaRPr lang="el-GR" sz="2400" b="0" i="0" dirty="0">
              <a:solidFill>
                <a:srgbClr val="545454"/>
              </a:solidFill>
              <a:effectLst/>
              <a:latin typeface="Sofia Pro"/>
            </a:endParaRPr>
          </a:p>
        </p:txBody>
      </p:sp>
    </p:spTree>
    <p:extLst>
      <p:ext uri="{BB962C8B-B14F-4D97-AF65-F5344CB8AC3E}">
        <p14:creationId xmlns:p14="http://schemas.microsoft.com/office/powerpoint/2010/main" val="322009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2050" name="Picture 2" descr="Stop Bullyi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30038" y="96253"/>
            <a:ext cx="9793827" cy="6525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2134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sAAUCGUEVN4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399309" y="1163783"/>
            <a:ext cx="9642763" cy="6982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2060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qvmBbdNzJJU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607127" y="845127"/>
            <a:ext cx="8839200" cy="6386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7812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EeJsPF-aL9E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628078" y="1003610"/>
            <a:ext cx="7995424" cy="5319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28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MIErm0a0uDg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174488" y="1282390"/>
            <a:ext cx="7160280" cy="5504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6268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Το </a:t>
            </a:r>
            <a:r>
              <a:rPr lang="el-GR" dirty="0" err="1"/>
              <a:t>bullying</a:t>
            </a:r>
            <a:r>
              <a:rPr lang="el-GR" dirty="0"/>
              <a:t> είναι μία μορφή </a:t>
            </a:r>
            <a:r>
              <a:rPr lang="el-GR" dirty="0" smtClean="0"/>
              <a:t>βίας;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61893" y="1471961"/>
            <a:ext cx="10091853" cy="5207619"/>
          </a:xfrm>
        </p:spPr>
        <p:txBody>
          <a:bodyPr>
            <a:noAutofit/>
          </a:bodyPr>
          <a:lstStyle/>
          <a:p>
            <a:r>
              <a:rPr lang="el-GR" sz="2000" b="1" dirty="0"/>
              <a:t>Τα στοιχεία που είναι απαραίτητα για να θεωρηθεί μία συμπεριφορά ως </a:t>
            </a:r>
            <a:r>
              <a:rPr lang="el-GR" sz="2000" b="1" dirty="0" err="1"/>
              <a:t>bullying</a:t>
            </a:r>
            <a:r>
              <a:rPr lang="el-GR" sz="2000" b="1" dirty="0"/>
              <a:t>, συνήθως </a:t>
            </a:r>
            <a:r>
              <a:rPr lang="el-GR" sz="2000" b="1" dirty="0" smtClean="0"/>
              <a:t>συμπεριλαμβάνουν</a:t>
            </a:r>
          </a:p>
          <a:p>
            <a:endParaRPr lang="el-GR" sz="2000" b="1" dirty="0" smtClean="0"/>
          </a:p>
          <a:p>
            <a:r>
              <a:rPr lang="el-GR" sz="2000" b="1" dirty="0" smtClean="0"/>
              <a:t> </a:t>
            </a:r>
            <a:r>
              <a:rPr lang="el-GR" sz="2000" b="1" dirty="0"/>
              <a:t>1) Την επανάληψη (μία συμπεριφορά επαναλαμβανόμενη και όχι μεμονωμένη</a:t>
            </a:r>
            <a:r>
              <a:rPr lang="el-GR" sz="2000" b="1" dirty="0" smtClean="0"/>
              <a:t>),</a:t>
            </a:r>
          </a:p>
          <a:p>
            <a:r>
              <a:rPr lang="el-GR" sz="2000" b="1" dirty="0"/>
              <a:t> 2) Την πρόθεση να προκληθεί συναισθηματική ή σωματική βλάβη στον άλλον</a:t>
            </a:r>
            <a:r>
              <a:rPr lang="el-GR" sz="2000" b="1" dirty="0" smtClean="0"/>
              <a:t>,</a:t>
            </a:r>
          </a:p>
          <a:p>
            <a:r>
              <a:rPr lang="el-GR" sz="2000" b="1" dirty="0"/>
              <a:t> 3) Την ανισότητα ισχύος μεταξύ των δύο ατόμων (ή ομάδων).</a:t>
            </a:r>
          </a:p>
          <a:p>
            <a:r>
              <a:rPr lang="el-GR" sz="2000" b="1" dirty="0"/>
              <a:t>Βάσει των παραπάνω στοιχείων</a:t>
            </a:r>
            <a:r>
              <a:rPr lang="el-GR" sz="2000" b="1" u="sng" dirty="0"/>
              <a:t>, το </a:t>
            </a:r>
            <a:r>
              <a:rPr lang="el-GR" sz="2000" b="1" u="sng" dirty="0" err="1"/>
              <a:t>bullying</a:t>
            </a:r>
            <a:r>
              <a:rPr lang="el-GR" sz="2000" b="1" u="sng" dirty="0"/>
              <a:t> είναι μία εκούσια, βίαιη συμπεριφορά προς κάποιο πρόσωπο ή ομάδα συγκριτικά πιο αδύναμη</a:t>
            </a:r>
            <a:r>
              <a:rPr lang="el-GR" sz="2000" b="1" dirty="0"/>
              <a:t>.</a:t>
            </a:r>
          </a:p>
          <a:p>
            <a:r>
              <a:rPr lang="el-GR" sz="2000" b="1" dirty="0"/>
              <a:t>Όταν αναφερόμαστε σε σχολικό </a:t>
            </a:r>
            <a:r>
              <a:rPr lang="el-GR" sz="2000" b="1" dirty="0" err="1"/>
              <a:t>bullying</a:t>
            </a:r>
            <a:r>
              <a:rPr lang="el-GR" sz="2000" b="1" dirty="0"/>
              <a:t>, εννοούμε το </a:t>
            </a:r>
            <a:r>
              <a:rPr lang="el-GR" sz="2000" b="1" dirty="0" err="1"/>
              <a:t>bullying</a:t>
            </a:r>
            <a:r>
              <a:rPr lang="el-GR" sz="2000" b="1" dirty="0"/>
              <a:t> που λαμβάνει χώρα στο σχολικό πλαίσιο. </a:t>
            </a:r>
          </a:p>
        </p:txBody>
      </p:sp>
    </p:spTree>
    <p:extLst>
      <p:ext uri="{BB962C8B-B14F-4D97-AF65-F5344CB8AC3E}">
        <p14:creationId xmlns:p14="http://schemas.microsoft.com/office/powerpoint/2010/main" val="3698101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Ποια Είναι Τα Είδη Του </a:t>
            </a:r>
            <a:r>
              <a:rPr lang="el-GR" b="1" dirty="0" err="1"/>
              <a:t>Bullying</a:t>
            </a:r>
            <a:r>
              <a:rPr lang="el-GR" b="1" dirty="0"/>
              <a:t> Στο Σχολείο;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b="1" dirty="0"/>
              <a:t>Υπάρχουν διάφορες κατηγοριοποιήσεις του </a:t>
            </a:r>
            <a:r>
              <a:rPr lang="el-GR" sz="2400" b="1" dirty="0" err="1"/>
              <a:t>school</a:t>
            </a:r>
            <a:r>
              <a:rPr lang="el-GR" sz="2400" b="1" dirty="0"/>
              <a:t> </a:t>
            </a:r>
            <a:r>
              <a:rPr lang="el-GR" sz="2400" b="1" dirty="0" err="1"/>
              <a:t>bullying</a:t>
            </a:r>
            <a:r>
              <a:rPr lang="el-GR" sz="2400" b="1" dirty="0"/>
              <a:t>, ανάλογα με το μέσο που </a:t>
            </a:r>
            <a:r>
              <a:rPr lang="el-GR" sz="2400" b="1" dirty="0" smtClean="0"/>
              <a:t>χρησιμοποιείται</a:t>
            </a:r>
            <a:r>
              <a:rPr lang="el-GR" sz="2400" b="1" dirty="0"/>
              <a:t> </a:t>
            </a:r>
            <a:r>
              <a:rPr lang="el-GR" sz="2400" b="1" dirty="0" smtClean="0"/>
              <a:t>και </a:t>
            </a:r>
            <a:r>
              <a:rPr lang="el-GR" sz="2400" b="1" dirty="0"/>
              <a:t>τις επιπτώσεις που έχει στο άτομο που το λαμβάνει. Εδώ θα εξετάσουμε κάποιες από τις πιο βασικές κατηγορίες. </a:t>
            </a:r>
          </a:p>
          <a:p>
            <a:r>
              <a:rPr lang="el-GR" sz="2400" b="1" dirty="0"/>
              <a:t>Οι παρακάτω κατηγορίες </a:t>
            </a:r>
            <a:r>
              <a:rPr lang="el-GR" sz="2400" b="1" dirty="0" smtClean="0"/>
              <a:t> </a:t>
            </a:r>
            <a:r>
              <a:rPr lang="el-GR" sz="2400" b="1" dirty="0"/>
              <a:t>δεν είναι πάντα ξεκάθαρες. Για παράδειγμα, ένα παιδί μπορεί να λάβει ταυτόχρονα σωματικό, κοινωνικό και συναισθηματικό </a:t>
            </a:r>
            <a:r>
              <a:rPr lang="el-GR" sz="2400" b="1" dirty="0" err="1"/>
              <a:t>bullying</a:t>
            </a:r>
            <a:r>
              <a:rPr lang="el-GR" sz="2400" b="1" dirty="0"/>
              <a:t>.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1667418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1026" name="Picture 2" descr="Τι Είναι Το Bullyi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61474" y="-168354"/>
            <a:ext cx="12753474" cy="7427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6506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rgbClr val="3CB3A8"/>
                </a:solidFill>
                <a:latin typeface="Sofia Pro"/>
              </a:rPr>
              <a:t>Σωματική Βία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652336" y="1427747"/>
            <a:ext cx="9336506" cy="4613615"/>
          </a:xfrm>
        </p:spPr>
        <p:txBody>
          <a:bodyPr>
            <a:noAutofit/>
          </a:bodyPr>
          <a:lstStyle/>
          <a:p>
            <a:r>
              <a:rPr lang="el-GR" sz="2400" b="1" dirty="0">
                <a:solidFill>
                  <a:srgbClr val="545454"/>
                </a:solidFill>
                <a:latin typeface="Sofia Pro"/>
              </a:rPr>
              <a:t>Το </a:t>
            </a:r>
            <a:r>
              <a:rPr lang="el-GR" sz="2400" b="1" dirty="0" err="1">
                <a:solidFill>
                  <a:srgbClr val="545454"/>
                </a:solidFill>
                <a:latin typeface="Sofia Pro"/>
              </a:rPr>
              <a:t>bullying</a:t>
            </a:r>
            <a:r>
              <a:rPr lang="el-GR" sz="2400" b="1" dirty="0">
                <a:solidFill>
                  <a:srgbClr val="545454"/>
                </a:solidFill>
                <a:latin typeface="Sofia Pro"/>
              </a:rPr>
              <a:t> μέσω σωματικής βίας είναι ίσως το πιο εύκολο να παρατηρηθεί από το θύμα και άλλους μάρτυρες. Οι συμπεριφορές συχνά συμπεριλαμβάνουν οποιουδήποτε είδους φυσικά επιθετική συμπεριφορά, όπως:</a:t>
            </a:r>
          </a:p>
          <a:p>
            <a:endParaRPr lang="el-GR" sz="2400" b="1" dirty="0">
              <a:solidFill>
                <a:srgbClr val="545454"/>
              </a:solidFill>
              <a:latin typeface="Sofia Pro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sz="2400" b="1" dirty="0">
                <a:solidFill>
                  <a:srgbClr val="545454"/>
                </a:solidFill>
                <a:latin typeface="Sofia Pro"/>
              </a:rPr>
              <a:t>Σπρώξιμο</a:t>
            </a:r>
          </a:p>
          <a:p>
            <a:pPr>
              <a:buFont typeface="Arial" panose="020B0604020202020204" pitchFamily="34" charset="0"/>
              <a:buChar char="•"/>
            </a:pPr>
            <a:endParaRPr lang="el-GR" sz="2400" b="1" dirty="0">
              <a:solidFill>
                <a:srgbClr val="545454"/>
              </a:solidFill>
              <a:latin typeface="Sofia Pro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sz="2400" b="1" dirty="0">
                <a:solidFill>
                  <a:srgbClr val="545454"/>
                </a:solidFill>
                <a:latin typeface="Sofia Pro"/>
              </a:rPr>
              <a:t>Κλωτσιά, μπουνιά, σφαλιάρα</a:t>
            </a:r>
          </a:p>
          <a:p>
            <a:pPr>
              <a:buFont typeface="Arial" panose="020B0604020202020204" pitchFamily="34" charset="0"/>
              <a:buChar char="•"/>
            </a:pPr>
            <a:endParaRPr lang="el-GR" sz="2400" b="1" dirty="0">
              <a:solidFill>
                <a:srgbClr val="545454"/>
              </a:solidFill>
              <a:latin typeface="Sofia Pro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sz="2400" b="1" dirty="0">
                <a:solidFill>
                  <a:srgbClr val="545454"/>
                </a:solidFill>
                <a:latin typeface="Sofia Pro"/>
              </a:rPr>
              <a:t>Δάγκωμα</a:t>
            </a:r>
          </a:p>
          <a:p>
            <a:pPr>
              <a:buFont typeface="Arial" panose="020B0604020202020204" pitchFamily="34" charset="0"/>
              <a:buChar char="•"/>
            </a:pPr>
            <a:endParaRPr lang="el-GR" sz="2400" b="1" dirty="0">
              <a:solidFill>
                <a:srgbClr val="545454"/>
              </a:solidFill>
              <a:latin typeface="Sofia Pro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sz="2400" b="1" dirty="0">
                <a:solidFill>
                  <a:srgbClr val="545454"/>
                </a:solidFill>
                <a:latin typeface="Sofia Pro"/>
              </a:rPr>
              <a:t>Τσίμπημα</a:t>
            </a:r>
          </a:p>
          <a:p>
            <a:pPr>
              <a:buFont typeface="Arial" panose="020B0604020202020204" pitchFamily="34" charset="0"/>
              <a:buChar char="•"/>
            </a:pPr>
            <a:endParaRPr lang="el-GR" sz="2400" dirty="0">
              <a:solidFill>
                <a:srgbClr val="545454"/>
              </a:solidFill>
              <a:latin typeface="Sofia Pro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sz="2400" b="1" dirty="0">
                <a:solidFill>
                  <a:srgbClr val="545454"/>
                </a:solidFill>
                <a:latin typeface="Sofia Pro"/>
              </a:rPr>
              <a:t>Χτύπημα</a:t>
            </a:r>
          </a:p>
        </p:txBody>
      </p:sp>
    </p:spTree>
    <p:extLst>
      <p:ext uri="{BB962C8B-B14F-4D97-AF65-F5344CB8AC3E}">
        <p14:creationId xmlns:p14="http://schemas.microsoft.com/office/powerpoint/2010/main" val="3044482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Λεκτική Βία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92924" y="1427747"/>
            <a:ext cx="8911687" cy="5229727"/>
          </a:xfrm>
        </p:spPr>
        <p:txBody>
          <a:bodyPr>
            <a:normAutofit lnSpcReduction="10000"/>
          </a:bodyPr>
          <a:lstStyle/>
          <a:p>
            <a:r>
              <a:rPr lang="el-GR" sz="2400" b="1" dirty="0"/>
              <a:t>Το </a:t>
            </a:r>
            <a:r>
              <a:rPr lang="el-GR" sz="2400" b="1" dirty="0" err="1"/>
              <a:t>bullying</a:t>
            </a:r>
            <a:r>
              <a:rPr lang="el-GR" sz="2400" b="1" dirty="0"/>
              <a:t> μέσω λεκτικής βίας αφορά την χρήση λόγου με πρόθεση τον εκφοβισμό </a:t>
            </a:r>
            <a:r>
              <a:rPr lang="el-GR" sz="2400" dirty="0"/>
              <a:t>και συμπεριλαμβάνει πράξεις όπως</a:t>
            </a:r>
            <a:r>
              <a:rPr lang="el-GR" sz="2400" dirty="0" smtClean="0"/>
              <a:t>:</a:t>
            </a:r>
          </a:p>
          <a:p>
            <a:r>
              <a:rPr lang="el-GR" sz="2400" b="1" dirty="0" smtClean="0"/>
              <a:t>Η εξύβριση</a:t>
            </a:r>
          </a:p>
          <a:p>
            <a:r>
              <a:rPr lang="el-GR" sz="2400" b="1" dirty="0" smtClean="0"/>
              <a:t>Η χρήση κοροϊδευτικών ονομάτων και λέξεων (π.χ. παρατσούκλια)</a:t>
            </a:r>
          </a:p>
          <a:p>
            <a:r>
              <a:rPr lang="el-GR" sz="2400" b="1" dirty="0" smtClean="0"/>
              <a:t>Η </a:t>
            </a:r>
            <a:r>
              <a:rPr lang="el-GR" sz="2400" b="1" dirty="0"/>
              <a:t>διάδοση ψευδών φημών</a:t>
            </a:r>
          </a:p>
          <a:p>
            <a:r>
              <a:rPr lang="el-GR" sz="2400" b="1" dirty="0"/>
              <a:t>Το κουτσομπολιό</a:t>
            </a:r>
          </a:p>
          <a:p>
            <a:r>
              <a:rPr lang="el-GR" sz="2400" b="1" dirty="0"/>
              <a:t>Ο εκβιασμός</a:t>
            </a:r>
          </a:p>
          <a:p>
            <a:r>
              <a:rPr lang="el-GR" sz="2400" b="1" dirty="0"/>
              <a:t>Οι απειλές</a:t>
            </a:r>
          </a:p>
          <a:p>
            <a:r>
              <a:rPr lang="el-GR" sz="2400" b="1" dirty="0"/>
              <a:t>Τα υποτιμητικά σχόλια</a:t>
            </a:r>
          </a:p>
          <a:p>
            <a:r>
              <a:rPr lang="el-GR" sz="2400" b="1" dirty="0"/>
              <a:t>Τα πειράγματα, αστεία και ειρωνικά σχόλια</a:t>
            </a:r>
          </a:p>
          <a:p>
            <a:endParaRPr lang="el-GR" sz="2000" b="1" dirty="0"/>
          </a:p>
        </p:txBody>
      </p:sp>
    </p:spTree>
    <p:extLst>
      <p:ext uri="{BB962C8B-B14F-4D97-AF65-F5344CB8AC3E}">
        <p14:creationId xmlns:p14="http://schemas.microsoft.com/office/powerpoint/2010/main" val="3536926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Συναισθηματική Βία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005262" y="1315453"/>
            <a:ext cx="9368591" cy="5229726"/>
          </a:xfrm>
        </p:spPr>
        <p:txBody>
          <a:bodyPr>
            <a:noAutofit/>
          </a:bodyPr>
          <a:lstStyle/>
          <a:p>
            <a:r>
              <a:rPr lang="el-GR" sz="2400" b="1" dirty="0"/>
              <a:t>Το </a:t>
            </a:r>
            <a:r>
              <a:rPr lang="el-GR" sz="2400" b="1" dirty="0" err="1"/>
              <a:t>Bullying</a:t>
            </a:r>
            <a:r>
              <a:rPr lang="el-GR" sz="2400" b="1" dirty="0"/>
              <a:t> μέσω συναισθηματικής βίας αναφέρεται στον συναισθηματικό εκφοβισμό ενός ατόμου, μέσω των παρακάτω συμπεριφορών</a:t>
            </a:r>
            <a:r>
              <a:rPr lang="el-GR" sz="2400" b="1" dirty="0" smtClean="0"/>
              <a:t>:</a:t>
            </a:r>
            <a:endParaRPr lang="el-GR" sz="2400" b="1" dirty="0"/>
          </a:p>
          <a:p>
            <a:r>
              <a:rPr lang="el-GR" sz="2400" b="1" dirty="0"/>
              <a:t>Απειλητικές πράξεις ή σχόλια</a:t>
            </a:r>
          </a:p>
          <a:p>
            <a:r>
              <a:rPr lang="el-GR" sz="2400" b="1" dirty="0"/>
              <a:t>Προσβλητικές πράξεις ή σχόλια</a:t>
            </a:r>
          </a:p>
          <a:p>
            <a:r>
              <a:rPr lang="el-GR" sz="2400" b="1" dirty="0"/>
              <a:t>Εξευτελισμός</a:t>
            </a:r>
          </a:p>
          <a:p>
            <a:r>
              <a:rPr lang="el-GR" sz="2400" b="1" dirty="0"/>
              <a:t>Προσβλητικές ή απειλητικές χειρονομίες</a:t>
            </a:r>
          </a:p>
          <a:p>
            <a:r>
              <a:rPr lang="el-GR" sz="2400" b="1" dirty="0"/>
              <a:t>Χειριστικές συμπεριφορές</a:t>
            </a:r>
          </a:p>
          <a:p>
            <a:r>
              <a:rPr lang="el-GR" sz="2400" b="1" dirty="0"/>
              <a:t>Πατρονάρισμα</a:t>
            </a:r>
          </a:p>
          <a:p>
            <a:r>
              <a:rPr lang="el-GR" sz="2400" b="1" dirty="0"/>
              <a:t>Εξαναγκασμός και έλεγχος συμπεριφοράς</a:t>
            </a:r>
          </a:p>
          <a:p>
            <a:r>
              <a:rPr lang="el-GR" sz="2400" b="1" dirty="0"/>
              <a:t>Υποτίμηση</a:t>
            </a:r>
          </a:p>
          <a:p>
            <a:r>
              <a:rPr lang="el-GR" sz="2400" b="1" dirty="0"/>
              <a:t>Η επιθετική κριτική</a:t>
            </a:r>
          </a:p>
        </p:txBody>
      </p:sp>
    </p:spTree>
    <p:extLst>
      <p:ext uri="{BB962C8B-B14F-4D97-AF65-F5344CB8AC3E}">
        <p14:creationId xmlns:p14="http://schemas.microsoft.com/office/powerpoint/2010/main" val="279946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Κοινωνική Βία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101514" y="1475873"/>
            <a:ext cx="9047749" cy="5181599"/>
          </a:xfrm>
        </p:spPr>
        <p:txBody>
          <a:bodyPr>
            <a:normAutofit/>
          </a:bodyPr>
          <a:lstStyle/>
          <a:p>
            <a:r>
              <a:rPr lang="el-GR" sz="2400" b="1" dirty="0"/>
              <a:t>ο </a:t>
            </a:r>
            <a:r>
              <a:rPr lang="el-GR" sz="2400" b="1" dirty="0" err="1"/>
              <a:t>bullying</a:t>
            </a:r>
            <a:r>
              <a:rPr lang="el-GR" sz="2400" b="1" dirty="0"/>
              <a:t> μέσω κοινωνικής βίας έχει σκοπό την πρόκληση βλάβης στις κοινωνικές σχέσεις και συναναστροφές του ατόμου. Συχνά χρησιμοποιεί μεθόδους λεκτικού και συναισθηματικού </a:t>
            </a:r>
            <a:r>
              <a:rPr lang="el-GR" sz="2400" b="1" dirty="0" err="1"/>
              <a:t>bullying</a:t>
            </a:r>
            <a:r>
              <a:rPr lang="el-GR" sz="2400" b="1" dirty="0"/>
              <a:t>. Κάποια παραδείγματα συμπεριλαμβάνουν</a:t>
            </a:r>
            <a:r>
              <a:rPr lang="el-GR" sz="2400" b="1" dirty="0" smtClean="0"/>
              <a:t>:</a:t>
            </a:r>
          </a:p>
          <a:p>
            <a:endParaRPr lang="el-GR" sz="2400" b="1" dirty="0"/>
          </a:p>
          <a:p>
            <a:r>
              <a:rPr lang="el-GR" sz="2400" b="1" dirty="0"/>
              <a:t>Κοινωνική απομόνωση</a:t>
            </a:r>
          </a:p>
          <a:p>
            <a:r>
              <a:rPr lang="el-GR" sz="2400" b="1" dirty="0"/>
              <a:t>Εξαθλίωση</a:t>
            </a:r>
          </a:p>
          <a:p>
            <a:r>
              <a:rPr lang="el-GR" sz="2400" b="1" dirty="0"/>
              <a:t>Παραμέληση</a:t>
            </a:r>
          </a:p>
          <a:p>
            <a:r>
              <a:rPr lang="el-GR" sz="2400" b="1" dirty="0"/>
              <a:t>Αποκλεισμός από μία ομάδα</a:t>
            </a:r>
          </a:p>
        </p:txBody>
      </p:sp>
    </p:spTree>
    <p:extLst>
      <p:ext uri="{BB962C8B-B14F-4D97-AF65-F5344CB8AC3E}">
        <p14:creationId xmlns:p14="http://schemas.microsoft.com/office/powerpoint/2010/main" val="2327112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818020" y="609600"/>
            <a:ext cx="5455981" cy="786063"/>
          </a:xfrm>
        </p:spPr>
        <p:txBody>
          <a:bodyPr/>
          <a:lstStyle/>
          <a:p>
            <a:r>
              <a:rPr lang="el-GR" b="1" dirty="0"/>
              <a:t>Σεξουαλική Βία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89212" y="1395663"/>
            <a:ext cx="8915400" cy="4515559"/>
          </a:xfrm>
        </p:spPr>
        <p:txBody>
          <a:bodyPr>
            <a:noAutofit/>
          </a:bodyPr>
          <a:lstStyle/>
          <a:p>
            <a:r>
              <a:rPr lang="el-GR" sz="2400" b="1" dirty="0"/>
              <a:t>Το </a:t>
            </a:r>
            <a:r>
              <a:rPr lang="el-GR" sz="2400" b="1" dirty="0" err="1"/>
              <a:t>bullying</a:t>
            </a:r>
            <a:r>
              <a:rPr lang="el-GR" sz="2400" b="1" dirty="0"/>
              <a:t> μέσω σεξουαλικής βίας αναφέρεται στην άσκηση δύναμης και βίας με στόχο τη σεξουαλική συναναστροφή ή την χρήση του ατόμου με σεξουαλικές προθέσεις. Κάποιες κοινές συμπεριφορές συμπεριλαμβάνουν</a:t>
            </a:r>
            <a:r>
              <a:rPr lang="el-GR" sz="2400" b="1" dirty="0" smtClean="0"/>
              <a:t>:</a:t>
            </a:r>
          </a:p>
          <a:p>
            <a:endParaRPr lang="el-GR" sz="2400" dirty="0"/>
          </a:p>
          <a:p>
            <a:r>
              <a:rPr lang="el-GR" sz="2400" b="1" dirty="0"/>
              <a:t>Μη επιθυμητή σωματική επαφή</a:t>
            </a:r>
          </a:p>
          <a:p>
            <a:r>
              <a:rPr lang="el-GR" sz="2400" b="1" dirty="0"/>
              <a:t>Ακατάλληλο άγγιγμα</a:t>
            </a:r>
          </a:p>
          <a:p>
            <a:r>
              <a:rPr lang="el-GR" sz="2400" b="1" dirty="0"/>
              <a:t>Κακοποιητικά σχόλια σεξουαλικής φύσεως</a:t>
            </a:r>
          </a:p>
          <a:p>
            <a:r>
              <a:rPr lang="el-GR" sz="2400" b="1" dirty="0" err="1"/>
              <a:t>Ομοφοβική</a:t>
            </a:r>
            <a:r>
              <a:rPr lang="el-GR" sz="2400" b="1" dirty="0"/>
              <a:t> κακοποίηση</a:t>
            </a:r>
          </a:p>
          <a:p>
            <a:r>
              <a:rPr lang="el-GR" sz="2400" b="1" dirty="0"/>
              <a:t>Έκθεση σε πορνογραφικό υλικό</a:t>
            </a:r>
          </a:p>
        </p:txBody>
      </p:sp>
    </p:spTree>
    <p:extLst>
      <p:ext uri="{BB962C8B-B14F-4D97-AF65-F5344CB8AC3E}">
        <p14:creationId xmlns:p14="http://schemas.microsoft.com/office/powerpoint/2010/main" val="2952449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235</TotalTime>
  <Words>561</Words>
  <Application>Microsoft Office PowerPoint</Application>
  <PresentationFormat>Ευρεία οθόνη</PresentationFormat>
  <Paragraphs>89</Paragraphs>
  <Slides>19</Slides>
  <Notes>1</Notes>
  <HiddenSlides>0</HiddenSlides>
  <MMClips>4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19</vt:i4>
      </vt:variant>
    </vt:vector>
  </HeadingPairs>
  <TitlesOfParts>
    <vt:vector size="26" baseType="lpstr">
      <vt:lpstr>Arial</vt:lpstr>
      <vt:lpstr>Calibri</vt:lpstr>
      <vt:lpstr>Century Gothic</vt:lpstr>
      <vt:lpstr>Sofia Pro</vt:lpstr>
      <vt:lpstr>Wingdings</vt:lpstr>
      <vt:lpstr>Wingdings 3</vt:lpstr>
      <vt:lpstr>Wisp</vt:lpstr>
      <vt:lpstr>Τι Είναι Το Bullying (Μπούλινγκ); </vt:lpstr>
      <vt:lpstr>Το bullying είναι μία μορφή βίας; </vt:lpstr>
      <vt:lpstr>Ποια Είναι Τα Είδη Του Bullying Στο Σχολείο;</vt:lpstr>
      <vt:lpstr>Παρουσίαση του PowerPoint</vt:lpstr>
      <vt:lpstr>Σωματική Βία</vt:lpstr>
      <vt:lpstr>Λεκτική Βία</vt:lpstr>
      <vt:lpstr>Συναισθηματική Βία</vt:lpstr>
      <vt:lpstr>Κοινωνική Βία</vt:lpstr>
      <vt:lpstr>Σεξουαλική Βία</vt:lpstr>
      <vt:lpstr>Ηλεκτρονική Βία (Cyber Bullying)</vt:lpstr>
      <vt:lpstr>Παρουσίαση του PowerPoint</vt:lpstr>
      <vt:lpstr>Κάποια από τα σημάδια του bullying συμπεριλαμβάνουν: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Τι Είναι Το Bullying (Μπούλινγκ);</dc:title>
  <dc:creator>user</dc:creator>
  <cp:lastModifiedBy>user</cp:lastModifiedBy>
  <cp:revision>24</cp:revision>
  <dcterms:created xsi:type="dcterms:W3CDTF">2025-02-17T18:42:35Z</dcterms:created>
  <dcterms:modified xsi:type="dcterms:W3CDTF">2025-02-23T17:14:37Z</dcterms:modified>
</cp:coreProperties>
</file>